
<file path=[Content_Types].xml><?xml version="1.0" encoding="utf-8"?>
<Types xmlns="http://schemas.openxmlformats.org/package/2006/content-types">
  <Default Extension="8CC57640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7"/>
  </p:notesMasterIdLst>
  <p:sldIdLst>
    <p:sldId id="256" r:id="rId4"/>
    <p:sldId id="262" r:id="rId5"/>
    <p:sldId id="257" r:id="rId6"/>
    <p:sldId id="265" r:id="rId7"/>
    <p:sldId id="264" r:id="rId8"/>
    <p:sldId id="365" r:id="rId9"/>
    <p:sldId id="266" r:id="rId10"/>
    <p:sldId id="364" r:id="rId11"/>
    <p:sldId id="263" r:id="rId12"/>
    <p:sldId id="267" r:id="rId13"/>
    <p:sldId id="268" r:id="rId14"/>
    <p:sldId id="352" r:id="rId15"/>
    <p:sldId id="353" r:id="rId16"/>
    <p:sldId id="354" r:id="rId17"/>
    <p:sldId id="366" r:id="rId18"/>
    <p:sldId id="355" r:id="rId19"/>
    <p:sldId id="363" r:id="rId20"/>
    <p:sldId id="362" r:id="rId21"/>
    <p:sldId id="357" r:id="rId22"/>
    <p:sldId id="358" r:id="rId23"/>
    <p:sldId id="367" r:id="rId24"/>
    <p:sldId id="368" r:id="rId25"/>
    <p:sldId id="270" r:id="rId26"/>
    <p:sldId id="327" r:id="rId27"/>
    <p:sldId id="360" r:id="rId28"/>
    <p:sldId id="361" r:id="rId29"/>
    <p:sldId id="369" r:id="rId30"/>
    <p:sldId id="347" r:id="rId31"/>
    <p:sldId id="349" r:id="rId32"/>
    <p:sldId id="359" r:id="rId33"/>
    <p:sldId id="348" r:id="rId34"/>
    <p:sldId id="351" r:id="rId35"/>
    <p:sldId id="258" r:id="rId3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3"/>
    <p:restoredTop sz="95964"/>
  </p:normalViewPr>
  <p:slideViewPr>
    <p:cSldViewPr snapToGrid="0" snapToObjects="1">
      <p:cViewPr varScale="1">
        <p:scale>
          <a:sx n="111" d="100"/>
          <a:sy n="111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029C-8D80-44FF-9DDF-99C09D89BA3C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CFA85-884F-444C-9CBA-72CEE06A9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1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8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9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43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7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4A3B978B-8B26-9A4F-82C8-5D9DF2A475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E5327A3-2102-E140-8A91-9AFBA0CE1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201"/>
          <a:stretch/>
        </p:blipFill>
        <p:spPr>
          <a:xfrm>
            <a:off x="261144" y="264320"/>
            <a:ext cx="2438924" cy="7264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417BB3-A119-934E-AE3F-B4B1FC165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0" y="1484973"/>
            <a:ext cx="6910556" cy="238760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7C179F5-0BD0-0B40-82CB-C179E9E74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410" y="3964648"/>
            <a:ext cx="6910556" cy="165576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3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D371A11-0E5F-594F-B631-2B7E92219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76DF26-6FCD-BF4A-B32B-AE29A1101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710" y="253869"/>
            <a:ext cx="2076452" cy="6478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F047BA-40A2-C747-BC8D-D4035CC4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14" y="1248005"/>
            <a:ext cx="10515600" cy="7113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F3E88D-8DEE-064D-AC67-7C0BA2DC6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6214" y="2091415"/>
            <a:ext cx="5181600" cy="45127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E3BC935-29B2-FB40-A65E-1A87584E3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0214" y="2091415"/>
            <a:ext cx="5181600" cy="45127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3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D371A11-0E5F-594F-B631-2B7E92219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76DF26-6FCD-BF4A-B32B-AE29A1101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710" y="253869"/>
            <a:ext cx="2076452" cy="6478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DBB998-780D-8B41-BA98-24E0E92F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71" y="882872"/>
            <a:ext cx="3932237" cy="1600200"/>
          </a:xfrm>
        </p:spPr>
        <p:txBody>
          <a:bodyPr anchor="b"/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E5BB59-17DC-934F-921E-25B0F8A8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971" y="1413097"/>
            <a:ext cx="6172200" cy="4873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7EF272D-E96D-2845-BEDC-8BEBA2439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3571" y="2483072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47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city&#10;&#10;Description automatically generated">
            <a:extLst>
              <a:ext uri="{FF2B5EF4-FFF2-40B4-BE49-F238E27FC236}">
                <a16:creationId xmlns:a16="http://schemas.microsoft.com/office/drawing/2014/main" id="{7C3567A5-5569-354F-9504-901511042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BCE6AED-C236-FA49-AC2A-EFA0830E88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401" y="5361992"/>
            <a:ext cx="3448381" cy="10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95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D040-A30F-EF42-8784-E8E34977F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FF358-79BE-D245-892E-CE74D990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8A769-E464-4048-B99C-C796A8CE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C5D74-29E5-824B-94CB-980FAFF8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A6FDD-B61B-0B47-812A-AE0CA88C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9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C6D6D-1051-9342-BB5C-050B6A81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FBDE9-8087-0944-A483-9DB127A2B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2C5F5-3C49-0247-A823-AE1C7318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CBED1-2FA1-C54B-8D69-91D2DAFD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58E2D-E0C9-3C45-94AB-4E0DEE90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51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51DF-25CA-654F-93DE-D80ABAAC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A53FD-0936-4A44-B29B-0C3492016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F9494-1B31-EC48-8B6F-AE0CA8B9E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A033E-066C-B64C-BA7F-44B6C8E9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0124-B696-364C-9193-CAB11113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58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2051-00DF-644C-9B49-B0AF0A2A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261D8-C158-404D-A8DB-B30727A72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FDB38-9B9F-EB4A-B60C-CA4DC2617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61967-2A47-434B-9DC9-BFC5BFEE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1A60D-1F5B-8B43-BC22-A0010CF9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69D92-28BF-9E47-949D-9735C335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46FE-69D6-2742-B08A-8B2B13C1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8E60C-EAD3-0E45-81C7-BD96259B3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46C57-B971-A04E-AD5F-2BCE83044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8CD04-D897-A84C-8C17-DD1DAEC32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EAB04-2E51-7F44-BD2B-F6A05A458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7B771-5820-094E-AD06-9905B69E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8F350-D49A-CE4D-90B5-F8712B27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582B7-E95D-F244-AA03-7B7D9D40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8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093DD-96DE-EC45-8B16-709F80C4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DE4F8-168C-DE41-9673-759C15F1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702A0-D2D6-B74B-8837-2E23C599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926C4-D39B-FF44-B08A-E3E0DDD9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5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89AC-4B15-F244-8AA7-B51C2FE7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D4693-76E9-A843-A58F-1EF3203EC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E4EC1-FBB7-F94F-B742-45887646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1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7D1C657-A593-6747-BC9E-79BB834E3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895"/>
          <a:stretch/>
        </p:blipFill>
        <p:spPr>
          <a:xfrm>
            <a:off x="261144" y="200024"/>
            <a:ext cx="2007603" cy="5936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488BAA-D363-F34B-BCF9-C8810BC9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5D0506-9C49-4D47-A2C9-E3CE0288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532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EEB2-CB34-694C-9FD0-3AC1B113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83A9A-0141-6B43-B7B3-87006E3B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C283C-5C7A-9B4D-B51A-04589BB49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BC7E7-20F3-1748-BE46-4502FB59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29453-D4E5-584E-A1F5-F9934D1AB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154F4-C6EF-9945-8229-80B9FEAA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58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2E23-3B85-5D43-A24B-4FF9D8D8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400C7-BEE0-204F-8B96-15BFA44ED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5EADC-A07C-9B46-BC40-3E1D56AD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22E73-9834-3D4E-A4E6-366D64F62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A19B5-D2F3-A549-8A8A-51CBB526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3625F-DB58-5C4B-A1F8-22444B52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A7A-33AD-214A-AB2E-05FD880C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D7B62-1917-7145-AAC8-C27FBF223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9B6CC-BFFD-3043-A7D9-06EBD2C8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EF673-A8C1-4540-8A81-3999D0FB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EE76D-F1D1-8F4A-9EF6-F7F5EDD0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14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6611E9-3AC6-094E-BB10-AF1437C72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167E1-B9AE-9943-81A1-F97BCA7E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891B8-2F3A-2040-94CF-A7D3C0DF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C1792-1421-4C48-91AA-F626E145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C6AF0-04CF-3847-95D8-88D5F5ED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8AC286-A692-3840-B54E-174B5D46F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38259B8-E669-B74B-9585-02F80086C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256"/>
          <a:stretch/>
        </p:blipFill>
        <p:spPr>
          <a:xfrm>
            <a:off x="261144" y="200024"/>
            <a:ext cx="1990350" cy="5936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FA4692-D770-024B-B2F7-E7D379EE04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1831" y="3505100"/>
            <a:ext cx="8534400" cy="19122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88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728371D-A81D-E842-835F-2766BEEE5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BEC14EC-7569-F54A-BEA6-A346FAD82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533"/>
          <a:stretch/>
        </p:blipFill>
        <p:spPr>
          <a:xfrm>
            <a:off x="261144" y="200024"/>
            <a:ext cx="2024856" cy="5936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C94DDF-AE82-BD4A-ABD2-07EFA307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227816"/>
            <a:ext cx="10515600" cy="7113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5EF5C4-1804-174F-B6A0-986B58A6D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12758"/>
            <a:ext cx="10515600" cy="435110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F5AFF-32E1-155B-0363-7AA32493E2AE}"/>
              </a:ext>
            </a:extLst>
          </p:cNvPr>
          <p:cNvSpPr txBox="1"/>
          <p:nvPr userDrawn="1"/>
        </p:nvSpPr>
        <p:spPr>
          <a:xfrm>
            <a:off x="11654283" y="6498415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A9E6007-E34F-4235-A7BE-FD5FF0D1A2C4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HK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14517C5-7E4F-984A-95E8-6608249A4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00CDF32-C471-2A4A-BC1B-5FF4568BC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14"/>
          <a:stretch/>
        </p:blipFill>
        <p:spPr>
          <a:xfrm>
            <a:off x="261145" y="5979318"/>
            <a:ext cx="2016230" cy="5936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C83199-269D-304E-A8F5-A2037D7A9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203053"/>
            <a:ext cx="10515600" cy="7113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500A1C-3C51-3D46-A17A-3CDD5F5C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1087995"/>
            <a:ext cx="10515600" cy="435110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7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A856652-F6F8-E546-BAFC-3EFF206DC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030BD7-EC5D-D344-98DD-FEA7C575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865204"/>
            <a:ext cx="10515600" cy="7113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6C9CA8-02BB-4441-A3C6-BCF253041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1750146"/>
            <a:ext cx="10515600" cy="469795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AB2A9B0-7167-544C-8983-F73DA0ED3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571"/>
          <a:stretch/>
        </p:blipFill>
        <p:spPr>
          <a:xfrm>
            <a:off x="504496" y="271553"/>
            <a:ext cx="2023044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A856652-F6F8-E546-BAFC-3EFF206DC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102FC-E1B9-754C-BDA3-EF3FD8F61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746" y="790799"/>
            <a:ext cx="10515600" cy="7113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C29760-9795-FD44-AF62-DEB46E3E1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746" y="1681507"/>
            <a:ext cx="5181600" cy="4921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76D12B4-D40F-F448-9596-4BC078FB5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1746" y="1681507"/>
            <a:ext cx="5181600" cy="4921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2011422-D6F8-9C46-B313-227037E64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14"/>
          <a:stretch/>
        </p:blipFill>
        <p:spPr>
          <a:xfrm>
            <a:off x="261144" y="200024"/>
            <a:ext cx="2016230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A856652-F6F8-E546-BAFC-3EFF206DC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C687B6-7072-6246-8E39-92A1705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71" y="882872"/>
            <a:ext cx="3932237" cy="1600200"/>
          </a:xfrm>
        </p:spPr>
        <p:txBody>
          <a:bodyPr anchor="b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0F23E1-297B-0840-87FE-422A42199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971" y="1413097"/>
            <a:ext cx="6172200" cy="4873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633E39-4444-1D48-A1D6-878DF7EEC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3571" y="2483072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4599041-0E09-2144-AB6D-EFB1BBCA9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352"/>
          <a:stretch/>
        </p:blipFill>
        <p:spPr>
          <a:xfrm>
            <a:off x="261144" y="200024"/>
            <a:ext cx="2033482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D371A11-0E5F-594F-B631-2B7E92219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76DF26-6FCD-BF4A-B32B-AE29A1101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710" y="253869"/>
            <a:ext cx="2076452" cy="6478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B360A0-4EEB-F64A-80FD-3CF923CB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227816"/>
            <a:ext cx="10515600" cy="7113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49D27D-0B52-0D4E-94EE-F807FF39F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12758"/>
            <a:ext cx="10515600" cy="435110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3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A88A7-9838-8B4B-A22D-179CCE75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5E4B2-9906-7444-9EEC-44939092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3AE67-EA11-6345-BEE5-C9981E8A3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BEBD-2BEE-354F-86ED-421FFB4B4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15A12-10DF-D44F-AD7E-2394584CE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A77AD-D53F-454C-88CB-E6DDD103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5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1" r:id="rId4"/>
    <p:sldLayoutId id="2147483670" r:id="rId5"/>
    <p:sldLayoutId id="2147483662" r:id="rId6"/>
    <p:sldLayoutId id="2147483664" r:id="rId7"/>
    <p:sldLayoutId id="2147483666" r:id="rId8"/>
    <p:sldLayoutId id="2147483663" r:id="rId9"/>
    <p:sldLayoutId id="2147483665" r:id="rId10"/>
    <p:sldLayoutId id="2147483667" r:id="rId11"/>
    <p:sldLayoutId id="2147483660" r:id="rId12"/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wc.edu.hk/en/Administration_Units/itso/help_and_support/bbultra" TargetMode="Externa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blackboard.com/Learn/Instructor/Course_Content/Mobile_Friendly_Courses/Supported_Course_Content_in_Blackboard_App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tso@twc.edu.hk" TargetMode="External"/><Relationship Id="rId2" Type="http://schemas.openxmlformats.org/officeDocument/2006/relationships/hyperlink" Target="https://chatgpt.twc.edu.h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twc.edu.hk/en/Administration_Units/itso/help_and_support/help-wifi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ffice.com/" TargetMode="External"/><Relationship Id="rId2" Type="http://schemas.openxmlformats.org/officeDocument/2006/relationships/image" Target="../media/image53.8CC57640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cweb.twc.edu.hk/changepass" TargetMode="External"/><Relationship Id="rId2" Type="http://schemas.openxmlformats.org/officeDocument/2006/relationships/hyperlink" Target="https://www.twc.edu.hk/itso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elfservice.twc.edu.hk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wc.edu.hk/itso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c.edu.hk/stu_reset_pwd/" TargetMode="External"/><Relationship Id="rId2" Type="http://schemas.openxmlformats.org/officeDocument/2006/relationships/hyperlink" Target="mailto:itso@twc.edu.h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6309B6-4925-E048-952F-DADAE7F6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0" y="1932013"/>
            <a:ext cx="6910556" cy="2387600"/>
          </a:xfrm>
        </p:spPr>
        <p:txBody>
          <a:bodyPr>
            <a:normAutofit/>
          </a:bodyPr>
          <a:lstStyle/>
          <a:p>
            <a:r>
              <a:rPr lang="en-US" sz="5400" dirty="0"/>
              <a:t>Student Orientation 2024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6CAC154-3ABB-CE41-BFF2-ED6193139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410" y="4106888"/>
            <a:ext cx="6910556" cy="1655762"/>
          </a:xfrm>
        </p:spPr>
        <p:txBody>
          <a:bodyPr/>
          <a:lstStyle/>
          <a:p>
            <a:r>
              <a:rPr lang="en-US" dirty="0"/>
              <a:t>Information Technology Services Office (ITSO)</a:t>
            </a:r>
          </a:p>
        </p:txBody>
      </p:sp>
    </p:spTree>
    <p:extLst>
      <p:ext uri="{BB962C8B-B14F-4D97-AF65-F5344CB8AC3E}">
        <p14:creationId xmlns:p14="http://schemas.microsoft.com/office/powerpoint/2010/main" val="738754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8C7A36-285D-A619-A288-99144229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3" y="2164261"/>
            <a:ext cx="6702370" cy="3867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 the Latest Information from TWC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237" y="3177276"/>
            <a:ext cx="3880811" cy="30327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Three common used systems can be accessed via the shortcut here:</a:t>
            </a:r>
          </a:p>
          <a:p>
            <a:pPr marL="457200" lvl="1" indent="-233363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Outlook webmail</a:t>
            </a:r>
          </a:p>
          <a:p>
            <a:pPr marL="457200" lvl="1" indent="-233363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Blackboard Learn</a:t>
            </a:r>
          </a:p>
          <a:p>
            <a:pPr marL="457200" lvl="1" indent="-233363">
              <a:lnSpc>
                <a:spcPct val="10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PowerCampus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9AFBC75-DCCB-4515-868F-912BACFB87C7}"/>
              </a:ext>
            </a:extLst>
          </p:cNvPr>
          <p:cNvSpPr/>
          <p:nvPr/>
        </p:nvSpPr>
        <p:spPr>
          <a:xfrm>
            <a:off x="7631090" y="1945885"/>
            <a:ext cx="4076056" cy="939731"/>
          </a:xfrm>
          <a:prstGeom prst="wedgeRoundRectCallout">
            <a:avLst>
              <a:gd name="adj1" fmla="val -60122"/>
              <a:gd name="adj2" fmla="val -1872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D92CD-A3CA-C9BF-6F48-207D4AB0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27" y="2164261"/>
            <a:ext cx="3698982" cy="50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5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2E1-EA1D-0244-94BC-EEF49072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&amp;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660AE-932D-5144-85DC-B1280F87E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7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B425CB2-9094-4CF3-A16A-AE7C45F79927}"/>
              </a:ext>
            </a:extLst>
          </p:cNvPr>
          <p:cNvSpPr/>
          <p:nvPr/>
        </p:nvSpPr>
        <p:spPr>
          <a:xfrm>
            <a:off x="3295060" y="1736948"/>
            <a:ext cx="2696249" cy="46515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3A4669-AEE8-479C-B712-9A601F4DA5D3}"/>
              </a:ext>
            </a:extLst>
          </p:cNvPr>
          <p:cNvSpPr/>
          <p:nvPr/>
        </p:nvSpPr>
        <p:spPr>
          <a:xfrm>
            <a:off x="6169551" y="1736951"/>
            <a:ext cx="2696249" cy="46515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75CC6D-CC74-479E-9A2C-909B8D33EF61}"/>
              </a:ext>
            </a:extLst>
          </p:cNvPr>
          <p:cNvSpPr/>
          <p:nvPr/>
        </p:nvSpPr>
        <p:spPr>
          <a:xfrm>
            <a:off x="9011709" y="1736949"/>
            <a:ext cx="2696249" cy="4651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0E24C-2314-43E1-9C72-BC9F31816C2C}"/>
              </a:ext>
            </a:extLst>
          </p:cNvPr>
          <p:cNvSpPr/>
          <p:nvPr/>
        </p:nvSpPr>
        <p:spPr>
          <a:xfrm>
            <a:off x="438717" y="1736949"/>
            <a:ext cx="2696249" cy="4651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D533CB78-C907-4CA0-B603-7D25D112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76" y="2233747"/>
            <a:ext cx="2192210" cy="678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0674F-0970-4DC9-9E35-A03C0A119B08}"/>
              </a:ext>
            </a:extLst>
          </p:cNvPr>
          <p:cNvSpPr txBox="1"/>
          <p:nvPr/>
        </p:nvSpPr>
        <p:spPr>
          <a:xfrm>
            <a:off x="659957" y="3279919"/>
            <a:ext cx="2287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Learning Management System (LMS)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Web-based course-management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deliver teaching materials and activities to complement face-to-face or online teaching.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15C2D-11EE-4C4D-9339-0F5BE14E653B}"/>
              </a:ext>
            </a:extLst>
          </p:cNvPr>
          <p:cNvSpPr txBox="1"/>
          <p:nvPr/>
        </p:nvSpPr>
        <p:spPr>
          <a:xfrm>
            <a:off x="3454411" y="3279919"/>
            <a:ext cx="2398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b="1" dirty="0"/>
              <a:t>Video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Lecture / Class 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College Seminar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Share videos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63992-8C20-4806-B8D1-1DC0F4775EFE}"/>
              </a:ext>
            </a:extLst>
          </p:cNvPr>
          <p:cNvSpPr txBox="1"/>
          <p:nvPr/>
        </p:nvSpPr>
        <p:spPr>
          <a:xfrm>
            <a:off x="6319960" y="3279919"/>
            <a:ext cx="24003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b="1" dirty="0"/>
              <a:t>Plagiarism Checking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Solution for academic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Similarity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For assignment, test or exam submission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99B90-2146-40A3-8F83-2ED400EDADA6}"/>
              </a:ext>
            </a:extLst>
          </p:cNvPr>
          <p:cNvSpPr txBox="1"/>
          <p:nvPr/>
        </p:nvSpPr>
        <p:spPr>
          <a:xfrm>
            <a:off x="9188630" y="3279919"/>
            <a:ext cx="24469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b="1" dirty="0"/>
              <a:t>Real-time Online Teaching Tool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Virtual Classroom / College Seminar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Engage and interact between teachers and students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Session recording feature for teachers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Run in browsers, no software needs to install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6C036B-9521-424A-A28F-A291496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1026" y="2122948"/>
            <a:ext cx="2330890" cy="58272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B11CBED-257E-4BE3-B1AD-81ABDF101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630" y="1749236"/>
            <a:ext cx="2446935" cy="70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1E2A2-F52E-FD0B-ED85-5EA3C611E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286" y="2835028"/>
            <a:ext cx="1232757" cy="32969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93B5746F-91E9-690F-91F0-D57875134123}"/>
              </a:ext>
            </a:extLst>
          </p:cNvPr>
          <p:cNvSpPr/>
          <p:nvPr/>
        </p:nvSpPr>
        <p:spPr>
          <a:xfrm>
            <a:off x="10180668" y="2529235"/>
            <a:ext cx="358327" cy="19059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3" name="Picture 2" descr="A blue and black text&#10;&#10;Description automatically generated">
            <a:extLst>
              <a:ext uri="{FF2B5EF4-FFF2-40B4-BE49-F238E27FC236}">
                <a16:creationId xmlns:a16="http://schemas.microsoft.com/office/drawing/2014/main" id="{A48A3BE3-B912-CF09-F8F9-4C433841A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793" y="2122948"/>
            <a:ext cx="2001908" cy="6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7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26F090-C318-4688-98F7-D5A1E6DCB369}"/>
              </a:ext>
            </a:extLst>
          </p:cNvPr>
          <p:cNvSpPr/>
          <p:nvPr/>
        </p:nvSpPr>
        <p:spPr>
          <a:xfrm>
            <a:off x="337952" y="1401417"/>
            <a:ext cx="4621695" cy="124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D533CB78-C907-4CA0-B603-7D25D112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13" y="1565510"/>
            <a:ext cx="3282783" cy="101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1B107-9089-4D21-8A52-3A92F9A58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693" y="3027318"/>
            <a:ext cx="2025903" cy="571727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3785E81-E8E4-44B9-BA5D-1A1C902CC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630" y="3771628"/>
            <a:ext cx="2722028" cy="1201616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973B2BAF-BA8F-4A9D-A894-6DB900F24B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134" y="5263743"/>
            <a:ext cx="2170392" cy="62880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EA6758-3E5C-4802-A4E0-65C58D5450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449" y="1110540"/>
            <a:ext cx="5591657" cy="535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149D8-3FB6-42C7-8412-50F741160193}"/>
              </a:ext>
            </a:extLst>
          </p:cNvPr>
          <p:cNvSpPr txBox="1"/>
          <p:nvPr/>
        </p:nvSpPr>
        <p:spPr>
          <a:xfrm>
            <a:off x="6236803" y="6230112"/>
            <a:ext cx="5108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https://twc.blackboard.com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66BBC3-1CF2-49AE-91AA-72CF1DFC1A2D}"/>
              </a:ext>
            </a:extLst>
          </p:cNvPr>
          <p:cNvCxnSpPr/>
          <p:nvPr/>
        </p:nvCxnSpPr>
        <p:spPr>
          <a:xfrm>
            <a:off x="1431256" y="2652366"/>
            <a:ext cx="0" cy="294833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809DB6-4441-45FE-851F-04476DB41665}"/>
              </a:ext>
            </a:extLst>
          </p:cNvPr>
          <p:cNvCxnSpPr>
            <a:cxnSpLocks/>
          </p:cNvCxnSpPr>
          <p:nvPr/>
        </p:nvCxnSpPr>
        <p:spPr>
          <a:xfrm>
            <a:off x="1431256" y="3274943"/>
            <a:ext cx="525878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53B9B3-7607-4141-965E-59A8CD6AC91D}"/>
              </a:ext>
            </a:extLst>
          </p:cNvPr>
          <p:cNvCxnSpPr>
            <a:cxnSpLocks/>
          </p:cNvCxnSpPr>
          <p:nvPr/>
        </p:nvCxnSpPr>
        <p:spPr>
          <a:xfrm>
            <a:off x="1431256" y="4376530"/>
            <a:ext cx="525878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9FD86E-1B7D-477E-A508-8232425912C3}"/>
              </a:ext>
            </a:extLst>
          </p:cNvPr>
          <p:cNvCxnSpPr>
            <a:cxnSpLocks/>
          </p:cNvCxnSpPr>
          <p:nvPr/>
        </p:nvCxnSpPr>
        <p:spPr>
          <a:xfrm>
            <a:off x="1431256" y="5600700"/>
            <a:ext cx="525878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5CEE33C-9685-6BE7-4FC7-CFCB4F3EB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927" y="5379511"/>
            <a:ext cx="1654109" cy="442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C1BFE-0960-1425-5814-323594331168}"/>
              </a:ext>
            </a:extLst>
          </p:cNvPr>
          <p:cNvSpPr txBox="1"/>
          <p:nvPr/>
        </p:nvSpPr>
        <p:spPr>
          <a:xfrm>
            <a:off x="3877258" y="5416034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tx2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32336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84BF5-F392-5EDB-3EB8-117F316A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96" y="1407243"/>
            <a:ext cx="7871507" cy="4754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B25DA-9EE5-447C-BB92-9BB9E04F4B6D}"/>
              </a:ext>
            </a:extLst>
          </p:cNvPr>
          <p:cNvSpPr txBox="1"/>
          <p:nvPr/>
        </p:nvSpPr>
        <p:spPr>
          <a:xfrm>
            <a:off x="342901" y="2876746"/>
            <a:ext cx="30314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Blackboard Learn Main Page</a:t>
            </a:r>
          </a:p>
          <a:p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Enrolled course will be shown under “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Courses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” section.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0F50CF-8F66-430B-9F9F-A13F71B929AF}"/>
              </a:ext>
            </a:extLst>
          </p:cNvPr>
          <p:cNvSpPr/>
          <p:nvPr/>
        </p:nvSpPr>
        <p:spPr>
          <a:xfrm>
            <a:off x="3515424" y="3029412"/>
            <a:ext cx="1523716" cy="2703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B0B25DA-9EE5-447C-BB92-9BB9E04F4B6D}"/>
              </a:ext>
            </a:extLst>
          </p:cNvPr>
          <p:cNvSpPr txBox="1"/>
          <p:nvPr/>
        </p:nvSpPr>
        <p:spPr>
          <a:xfrm>
            <a:off x="342901" y="2876746"/>
            <a:ext cx="3031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Enrolled Courses List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58705-0F30-6E2E-51F1-5ED59839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96" y="1500229"/>
            <a:ext cx="7878462" cy="4651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66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DAC87A-42FA-45D2-9101-524A3A220989}"/>
              </a:ext>
            </a:extLst>
          </p:cNvPr>
          <p:cNvSpPr txBox="1"/>
          <p:nvPr/>
        </p:nvSpPr>
        <p:spPr>
          <a:xfrm>
            <a:off x="342901" y="2902873"/>
            <a:ext cx="303143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Course Home Page</a:t>
            </a:r>
          </a:p>
          <a:p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You can find all teaching and learning materials under each course page.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409B5-7F92-4B72-E461-3D250A11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296" y="1500229"/>
            <a:ext cx="7864158" cy="4576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31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C2906-6311-1490-A3F9-342B56DD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59" y="2080781"/>
            <a:ext cx="10875281" cy="4222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A4AB1-E315-72D7-B49C-00C9A50F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36" y="3359426"/>
            <a:ext cx="5170102" cy="3293046"/>
          </a:xfrm>
          <a:prstGeom prst="rect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25888E-9BA7-E35B-4FF4-FE4B4747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59" y="1303104"/>
            <a:ext cx="4629258" cy="711321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HK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lackboard</a:t>
            </a:r>
            <a:r>
              <a:rPr lang="en-HK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Assignment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87920-09C1-B639-583C-C566FB575A3E}"/>
              </a:ext>
            </a:extLst>
          </p:cNvPr>
          <p:cNvSpPr txBox="1"/>
          <p:nvPr/>
        </p:nvSpPr>
        <p:spPr>
          <a:xfrm>
            <a:off x="5460835" y="1338720"/>
            <a:ext cx="600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Keep submission confirmation number and save “Submission received” email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116372-0691-AB87-CB2E-119CFBCC1C07}"/>
              </a:ext>
            </a:extLst>
          </p:cNvPr>
          <p:cNvCxnSpPr/>
          <p:nvPr/>
        </p:nvCxnSpPr>
        <p:spPr>
          <a:xfrm>
            <a:off x="5287617" y="1408581"/>
            <a:ext cx="0" cy="5394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09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625888E-9BA7-E35B-4FF4-FE4B4747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59" y="1303104"/>
            <a:ext cx="4629258" cy="711321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Turnitin</a:t>
            </a:r>
            <a:r>
              <a:rPr lang="en-HK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Assignment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87920-09C1-B639-583C-C566FB575A3E}"/>
              </a:ext>
            </a:extLst>
          </p:cNvPr>
          <p:cNvSpPr txBox="1"/>
          <p:nvPr/>
        </p:nvSpPr>
        <p:spPr>
          <a:xfrm>
            <a:off x="4989446" y="1338720"/>
            <a:ext cx="654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see your submitted assignment in the Assignment Dashboard and download the Digital Receipt as a backup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116372-0691-AB87-CB2E-119CFBCC1C07}"/>
              </a:ext>
            </a:extLst>
          </p:cNvPr>
          <p:cNvCxnSpPr/>
          <p:nvPr/>
        </p:nvCxnSpPr>
        <p:spPr>
          <a:xfrm>
            <a:off x="4711155" y="1408581"/>
            <a:ext cx="0" cy="5394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C98C56-84A8-7B50-8A4D-FD30F633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42" y="2153949"/>
            <a:ext cx="10035651" cy="4456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58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485781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Turnitin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7" y="2306318"/>
            <a:ext cx="10309735" cy="41575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Submission is a formal submission, it’s not a trial.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Timing for Similarity Report generation:</a:t>
            </a:r>
            <a:b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(if re-submission is allowed)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first three resubmissions will generate a new Similarity Report straight away. After three attempts, a 24-hour wait is enforced to generate Similarity Reports for all subsequent resubmissions.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have submitted the assignment before deadline, you are not allowed to submit the assignment again after deadline even if the assignment allow late submission.</a:t>
            </a:r>
          </a:p>
        </p:txBody>
      </p:sp>
    </p:spTree>
    <p:extLst>
      <p:ext uri="{BB962C8B-B14F-4D97-AF65-F5344CB8AC3E}">
        <p14:creationId xmlns:p14="http://schemas.microsoft.com/office/powerpoint/2010/main" val="129727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2E1-EA1D-0244-94BC-EEF49072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660AE-932D-5144-85DC-B1280F87E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3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B263F50-B3E3-423A-BE3D-FB09424FFC39}"/>
              </a:ext>
            </a:extLst>
          </p:cNvPr>
          <p:cNvSpPr/>
          <p:nvPr/>
        </p:nvSpPr>
        <p:spPr>
          <a:xfrm>
            <a:off x="1323950" y="1326591"/>
            <a:ext cx="3602132" cy="77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FA0B7-0CD9-411B-9646-6B07D05F71A4}"/>
              </a:ext>
            </a:extLst>
          </p:cNvPr>
          <p:cNvSpPr txBox="1"/>
          <p:nvPr/>
        </p:nvSpPr>
        <p:spPr>
          <a:xfrm>
            <a:off x="3482231" y="1424202"/>
            <a:ext cx="1441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ULTRA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4DF1A56-A665-49D9-9646-36C5F0FF3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951" y="1349524"/>
            <a:ext cx="2499784" cy="723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14A9C8-DEB5-47C7-89A2-6BB8DB214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951" y="2260601"/>
            <a:ext cx="2409849" cy="3957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2CCBCBF-D3CE-4C4B-ACF7-F038B6BE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35" y="2260601"/>
            <a:ext cx="6512640" cy="3957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9A7FE8-E7FB-4E2C-B6D3-4E44F81F1EBF}"/>
              </a:ext>
            </a:extLst>
          </p:cNvPr>
          <p:cNvSpPr txBox="1"/>
          <p:nvPr/>
        </p:nvSpPr>
        <p:spPr>
          <a:xfrm>
            <a:off x="0" y="6371946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  <a:hlinkClick r:id="rId5"/>
              </a:rPr>
              <a:t>https://www.twc.edu.hk/en/Administration_Units/itso/help_and_support/bbultra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FB48F4-FC57-421B-92BE-C769ACFD879F}"/>
              </a:ext>
            </a:extLst>
          </p:cNvPr>
          <p:cNvSpPr/>
          <p:nvPr/>
        </p:nvSpPr>
        <p:spPr>
          <a:xfrm>
            <a:off x="1522224" y="4319613"/>
            <a:ext cx="1613571" cy="1579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249E3A-3E81-4583-BC02-C10E9A616F26}"/>
              </a:ext>
            </a:extLst>
          </p:cNvPr>
          <p:cNvSpPr txBox="1"/>
          <p:nvPr/>
        </p:nvSpPr>
        <p:spPr>
          <a:xfrm>
            <a:off x="5179530" y="1449496"/>
            <a:ext cx="5490245" cy="52322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14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Introduction Video to help you know how to join the on-line teaching class via Blackboard Collaborate Ultra</a:t>
            </a:r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1140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1FA5E-CDF8-C648-D5AC-7630C3F1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49" y="1527100"/>
            <a:ext cx="1210770" cy="12159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A92941E-0B1B-97A0-51E4-3100021C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750" y="1779422"/>
            <a:ext cx="6497815" cy="711321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HK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lackboard</a:t>
            </a:r>
            <a:r>
              <a:rPr lang="en-HK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Learn Mobile App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1B0256-5E1F-DE1D-0822-24C6BBAA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270" y="2844719"/>
            <a:ext cx="9188632" cy="3210845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00000"/>
              </a:lnSpc>
            </a:pP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Not all course content is supported by the Mobile App, please check here for details: (</a:t>
            </a:r>
            <a:r>
              <a:rPr lang="en-US" altLang="zh-T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hlinkClick r:id="rId3"/>
              </a:rPr>
              <a:t>https://help.blackboard.com/Learn/Instructor/Course_Content/Mobile_Friendly_Courses/Supported_Course_Content_in_Blackboard_App</a:t>
            </a: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Third-party integrated contents are required to open via desktop web browsers. (e.g. Panopto, Turnitin, Collaborate Ultra, Class, </a:t>
            </a:r>
            <a:r>
              <a:rPr lang="en-US" altLang="zh-TW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uReply</a:t>
            </a: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…etc.)</a:t>
            </a:r>
          </a:p>
          <a:p>
            <a:pPr>
              <a:lnSpc>
                <a:spcPct val="100000"/>
              </a:lnSpc>
            </a:pP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 important events such as online tests. exam …etc. make sure to use the desktop web browsers. 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6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TWC ChatGPT Portal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7"/>
            <a:ext cx="10364720" cy="4572883"/>
          </a:xfrm>
        </p:spPr>
        <p:txBody>
          <a:bodyPr>
            <a:normAutofit/>
          </a:bodyPr>
          <a:lstStyle/>
          <a:p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ITSO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ChatGPT Portal at 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https://chatgpt.twc.edu.hk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based on ChatGPT version 4o and 3.5 on </a:t>
            </a:r>
            <a:r>
              <a:rPr lang="en-HK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Sep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use the services:</a:t>
            </a:r>
            <a:endParaRPr lang="en-HK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HK" sz="1600" dirty="0"/>
              <a:t>1.	Login with your College account.</a:t>
            </a:r>
          </a:p>
          <a:p>
            <a:pPr marL="457200" lvl="1" indent="0">
              <a:buNone/>
            </a:pPr>
            <a:r>
              <a:rPr lang="en-HK" sz="1600" dirty="0"/>
              <a:t>2.	Review and accept the agreement.</a:t>
            </a:r>
          </a:p>
          <a:p>
            <a:pPr marL="914400" lvl="1" indent="-457200">
              <a:buAutoNum type="arabicPeriod" startAt="3"/>
            </a:pPr>
            <a:r>
              <a:rPr lang="en-HK" sz="1600" dirty="0"/>
              <a:t>Start interacting with ChatGPT.</a:t>
            </a:r>
          </a:p>
          <a:p>
            <a:pPr marL="914400" lvl="1" indent="-457200">
              <a:buAutoNum type="arabicPeriod" startAt="3"/>
            </a:pPr>
            <a:r>
              <a:rPr lang="en-HK" sz="1600" dirty="0"/>
              <a:t>Logout when finished using.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features:</a:t>
            </a:r>
            <a:endParaRPr lang="en-HK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HK" sz="1600" dirty="0"/>
              <a:t>1.	Usage quota (100 per academic year)</a:t>
            </a:r>
          </a:p>
          <a:p>
            <a:pPr marL="914400" lvl="1" indent="-457200">
              <a:buAutoNum type="arabicPeriod" startAt="2"/>
            </a:pPr>
            <a:r>
              <a:rPr lang="en-HK" sz="1600" dirty="0"/>
              <a:t>Start a new conversation</a:t>
            </a:r>
          </a:p>
          <a:p>
            <a:pPr marL="914400" lvl="1" indent="-457200">
              <a:buAutoNum type="arabicPeriod" startAt="2"/>
            </a:pPr>
            <a:r>
              <a:rPr lang="en-HK" sz="1600"/>
              <a:t>Discussion </a:t>
            </a:r>
            <a:r>
              <a:rPr lang="en-HK" sz="1600" dirty="0"/>
              <a:t>history</a:t>
            </a:r>
          </a:p>
          <a:p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itso</a:t>
            </a: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@twc.edu.hk</a:t>
            </a: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support.</a:t>
            </a:r>
            <a:endParaRPr lang="en-HK" sz="2000" dirty="0"/>
          </a:p>
          <a:p>
            <a:pPr marL="457200" indent="-457200">
              <a:buAutoNum type="arabicPeriod" startAt="2"/>
            </a:pPr>
            <a:endParaRPr lang="en-HK" sz="2600" dirty="0"/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16315-72B8-AA17-6CE0-4602A9A1D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169" y="3353499"/>
            <a:ext cx="4941999" cy="30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2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2E1-EA1D-0244-94BC-EEF49072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Facilities &amp;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660AE-932D-5144-85DC-B1280F87E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82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A47C2-413D-422F-BBEF-E351C8A08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Computer Laboratories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2ADEA53-5C99-43C2-84CF-D9EC5E25E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491557"/>
              </p:ext>
            </p:extLst>
          </p:nvPr>
        </p:nvGraphicFramePr>
        <p:xfrm>
          <a:off x="2421223" y="3022514"/>
          <a:ext cx="7349553" cy="26124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3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8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Campus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Photocopier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Opening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Hours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KPC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Library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opens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604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Library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opens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905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no class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MKA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1201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no class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KHC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1606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534033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TST</a:t>
                      </a: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Coming soon…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44180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B0BBB-5DE9-2203-46BF-EA386C04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731" y="6356350"/>
            <a:ext cx="2743200" cy="365125"/>
          </a:xfrm>
        </p:spPr>
        <p:txBody>
          <a:bodyPr/>
          <a:lstStyle/>
          <a:p>
            <a:fld id="{919A77AD-D53F-454C-88CB-E6DDD103E016}" type="slidenum">
              <a:rPr lang="en-US" sz="1400" smtClean="0">
                <a:solidFill>
                  <a:schemeClr val="bg1">
                    <a:lumMod val="85000"/>
                  </a:schemeClr>
                </a:solidFill>
              </a:rPr>
              <a:t>24</a:t>
            </a:fld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3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chairs and tables&#10;&#10;Description automatically generated with low confidence">
            <a:extLst>
              <a:ext uri="{FF2B5EF4-FFF2-40B4-BE49-F238E27FC236}">
                <a16:creationId xmlns:a16="http://schemas.microsoft.com/office/drawing/2014/main" id="{66F17672-61C2-1E0A-B70F-929466349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Commons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BDACAD80-ABEE-4E7E-80C3-390A84363F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367524"/>
              </p:ext>
            </p:extLst>
          </p:nvPr>
        </p:nvGraphicFramePr>
        <p:xfrm>
          <a:off x="2421223" y="2990616"/>
          <a:ext cx="7349553" cy="2246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3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8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Campus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Photocopier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Opening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Hours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KPC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7/F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1/F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MKB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1201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KHC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16/F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534033"/>
                  </a:ext>
                </a:extLst>
              </a:tr>
              <a:tr h="364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TST</a:t>
                      </a: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Coming soon…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14113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5E2F3-070D-2883-5A5F-60CEBF5B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65056"/>
            <a:ext cx="2743200" cy="365125"/>
          </a:xfrm>
        </p:spPr>
        <p:txBody>
          <a:bodyPr/>
          <a:lstStyle/>
          <a:p>
            <a:fld id="{919A77AD-D53F-454C-88CB-E6DDD103E016}" type="slidenum">
              <a:rPr lang="en-US" sz="1400" smtClean="0">
                <a:solidFill>
                  <a:schemeClr val="bg1">
                    <a:lumMod val="85000"/>
                  </a:schemeClr>
                </a:solidFill>
              </a:rPr>
              <a:t>25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76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or, indoor, room&#10;&#10;Description automatically generated">
            <a:extLst>
              <a:ext uri="{FF2B5EF4-FFF2-40B4-BE49-F238E27FC236}">
                <a16:creationId xmlns:a16="http://schemas.microsoft.com/office/drawing/2014/main" id="{688F3850-51F4-459B-BB59-5AB261B72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B86DB-8379-4C77-9DDE-50C25B531179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Access the Classrooms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5561A-FECB-4275-A63F-7EDE99C84973}"/>
              </a:ext>
            </a:extLst>
          </p:cNvPr>
          <p:cNvSpPr txBox="1"/>
          <p:nvPr/>
        </p:nvSpPr>
        <p:spPr>
          <a:xfrm>
            <a:off x="952500" y="4668187"/>
            <a:ext cx="1028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 normal circumstance, you can access the classrooms, computer laboratories, and learning commons by your Student ID card.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7AD80-C50B-12C8-4153-9B2F06901B84}"/>
              </a:ext>
            </a:extLst>
          </p:cNvPr>
          <p:cNvSpPr/>
          <p:nvPr/>
        </p:nvSpPr>
        <p:spPr>
          <a:xfrm>
            <a:off x="7251459" y="2401711"/>
            <a:ext cx="2299855" cy="2239022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6" name="Picture 5" descr="A picture containing text, electronics, calculator&#10;&#10;Description automatically generated">
            <a:extLst>
              <a:ext uri="{FF2B5EF4-FFF2-40B4-BE49-F238E27FC236}">
                <a16:creationId xmlns:a16="http://schemas.microsoft.com/office/drawing/2014/main" id="{DC1E897F-102C-718C-552E-E5C90A22F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587" y="2692959"/>
            <a:ext cx="1303785" cy="1649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B69B2D-668B-C661-CA28-465D937DC196}"/>
              </a:ext>
            </a:extLst>
          </p:cNvPr>
          <p:cNvSpPr txBox="1"/>
          <p:nvPr/>
        </p:nvSpPr>
        <p:spPr>
          <a:xfrm>
            <a:off x="9660020" y="3286705"/>
            <a:ext cx="167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 dirty="0">
                <a:solidFill>
                  <a:schemeClr val="bg1"/>
                </a:solidFill>
              </a:rPr>
              <a:t>White </a:t>
            </a:r>
            <a:r>
              <a:rPr lang="en-HK" sz="2400" dirty="0" err="1">
                <a:solidFill>
                  <a:schemeClr val="bg1"/>
                </a:solidFill>
              </a:rPr>
              <a:t>Color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1807E3E-2CA2-7BAE-AB1A-F2C78E483AAD}"/>
              </a:ext>
            </a:extLst>
          </p:cNvPr>
          <p:cNvSpPr txBox="1">
            <a:spLocks/>
          </p:cNvSpPr>
          <p:nvPr/>
        </p:nvSpPr>
        <p:spPr>
          <a:xfrm>
            <a:off x="9220200" y="63650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A77AD-D53F-454C-88CB-E6DDD103E016}" type="slidenum">
              <a:rPr lang="en-US" sz="1400" smtClean="0">
                <a:solidFill>
                  <a:schemeClr val="bg1">
                    <a:lumMod val="85000"/>
                  </a:schemeClr>
                </a:solidFill>
              </a:rPr>
              <a:pPr/>
              <a:t>26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92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D462126-8DAB-EE7D-B171-F701E9CF2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B86DB-8379-4C77-9DDE-50C25B531179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456736" y="46169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Attendance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5561A-FECB-4275-A63F-7EDE99C84973}"/>
              </a:ext>
            </a:extLst>
          </p:cNvPr>
          <p:cNvSpPr txBox="1"/>
          <p:nvPr/>
        </p:nvSpPr>
        <p:spPr>
          <a:xfrm>
            <a:off x="6661408" y="2238172"/>
            <a:ext cx="5252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To take attendance by tapping your student card on the attendance card reader (black color)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Located at the Lectern or the entrance for some laboratories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KPC Lecture theatres with additional readers at entrance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Ensure to tap the attendance card reader within 10 minutes before and 20 minutes after the class start time.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7AD80-C50B-12C8-4153-9B2F06901B84}"/>
              </a:ext>
            </a:extLst>
          </p:cNvPr>
          <p:cNvSpPr/>
          <p:nvPr/>
        </p:nvSpPr>
        <p:spPr>
          <a:xfrm>
            <a:off x="2770291" y="1468208"/>
            <a:ext cx="2299855" cy="2239022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69B2D-668B-C661-CA28-465D937DC196}"/>
              </a:ext>
            </a:extLst>
          </p:cNvPr>
          <p:cNvSpPr txBox="1"/>
          <p:nvPr/>
        </p:nvSpPr>
        <p:spPr>
          <a:xfrm>
            <a:off x="3285358" y="1598481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Black Color</a:t>
            </a:r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5B352B-94C4-C738-027D-D6DEFAAA8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868" y="1978767"/>
            <a:ext cx="1122375" cy="143874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8E1CDFB-6520-D241-1187-4C9F102FCF27}"/>
              </a:ext>
            </a:extLst>
          </p:cNvPr>
          <p:cNvSpPr/>
          <p:nvPr/>
        </p:nvSpPr>
        <p:spPr>
          <a:xfrm>
            <a:off x="3561135" y="4052246"/>
            <a:ext cx="2668386" cy="26683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52513F0-7BBF-42BF-1158-CA74D4AC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65056"/>
            <a:ext cx="2743200" cy="365125"/>
          </a:xfrm>
        </p:spPr>
        <p:txBody>
          <a:bodyPr/>
          <a:lstStyle/>
          <a:p>
            <a:fld id="{919A77AD-D53F-454C-88CB-E6DDD103E016}" type="slidenum">
              <a:rPr lang="en-US" sz="1400" smtClean="0">
                <a:solidFill>
                  <a:schemeClr val="bg1">
                    <a:lumMod val="85000"/>
                  </a:schemeClr>
                </a:solidFill>
              </a:rPr>
              <a:t>27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28FAAC-5801-6B9E-6E10-2CBBC75261B7}"/>
              </a:ext>
            </a:extLst>
          </p:cNvPr>
          <p:cNvSpPr/>
          <p:nvPr/>
        </p:nvSpPr>
        <p:spPr>
          <a:xfrm>
            <a:off x="461276" y="3582014"/>
            <a:ext cx="2299855" cy="22390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E717D4-7417-5A50-EEA1-1D30393A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737" y="4267577"/>
            <a:ext cx="1728154" cy="11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CDE426-B507-EDBC-4289-50F9C84377CF}"/>
              </a:ext>
            </a:extLst>
          </p:cNvPr>
          <p:cNvSpPr txBox="1"/>
          <p:nvPr/>
        </p:nvSpPr>
        <p:spPr>
          <a:xfrm>
            <a:off x="927082" y="3860993"/>
            <a:ext cx="1295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i="1" dirty="0">
                <a:solidFill>
                  <a:schemeClr val="accent2">
                    <a:lumMod val="75000"/>
                  </a:schemeClr>
                </a:solidFill>
              </a:rPr>
              <a:t>New Model</a:t>
            </a:r>
          </a:p>
        </p:txBody>
      </p: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61EE0590-C5A6-6299-673E-0AF55AA033BA}"/>
              </a:ext>
            </a:extLst>
          </p:cNvPr>
          <p:cNvSpPr/>
          <p:nvPr/>
        </p:nvSpPr>
        <p:spPr>
          <a:xfrm rot="2422440">
            <a:off x="1363002" y="1310736"/>
            <a:ext cx="787174" cy="2224144"/>
          </a:xfrm>
          <a:prstGeom prst="curvedRightArrow">
            <a:avLst>
              <a:gd name="adj1" fmla="val 29661"/>
              <a:gd name="adj2" fmla="val 52281"/>
              <a:gd name="adj3" fmla="val 3341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51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955" y="4961544"/>
            <a:ext cx="4281652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Wi-Fi Service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Full Campus Coverage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Use </a:t>
            </a:r>
            <a:r>
              <a:rPr lang="en-US" sz="2000" b="1" dirty="0" err="1">
                <a:solidFill>
                  <a:srgbClr val="FFFFFF"/>
                </a:solidFill>
              </a:rPr>
              <a:t>TWC_WiFi</a:t>
            </a:r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Use </a:t>
            </a:r>
            <a:r>
              <a:rPr lang="en-US" sz="2000" b="1" dirty="0" err="1">
                <a:solidFill>
                  <a:srgbClr val="FFFFFF"/>
                </a:solidFill>
              </a:rPr>
              <a:t>eduroam</a:t>
            </a:r>
            <a:r>
              <a:rPr lang="en-US" sz="2000" dirty="0">
                <a:solidFill>
                  <a:srgbClr val="FFFFFF"/>
                </a:solidFill>
              </a:rPr>
              <a:t> when travelled to other universities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Help available at: </a:t>
            </a:r>
            <a:r>
              <a:rPr lang="en-US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https://www.twc.edu.hk/en/Administration_Units/itso/help_and_support/help-wifi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Call IT Helpdesk if there is problem (3190 6640)</a:t>
            </a:r>
          </a:p>
        </p:txBody>
      </p:sp>
      <p:pic>
        <p:nvPicPr>
          <p:cNvPr id="4" name="Picture 3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4EDAEC0D-09EA-4E14-AA9E-CF94A51CD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432" y="2272892"/>
            <a:ext cx="3098698" cy="227993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2156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C3A7F0-BF10-4486-85D0-278F1BEFED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65" y="1816818"/>
            <a:ext cx="8473155" cy="44737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53726-732D-4184-9F2B-732D2BC4EBC9}"/>
              </a:ext>
            </a:extLst>
          </p:cNvPr>
          <p:cNvSpPr/>
          <p:nvPr/>
        </p:nvSpPr>
        <p:spPr>
          <a:xfrm>
            <a:off x="371360" y="5971539"/>
            <a:ext cx="5724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manage your Microsoft account:  </a:t>
            </a:r>
            <a:r>
              <a:rPr lang="en-US" sz="1600" dirty="0">
                <a:solidFill>
                  <a:srgbClr val="0563C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https://portal.office.com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6731C7-3BB8-48A3-B31C-B78F636F6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316" y="1390432"/>
            <a:ext cx="3506941" cy="4004530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can install office on up to 5 PCs or Macs, 5 tablets, and 5 smartphones.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Microsoft Outlook App for mobile, other mail clients may have authentication and stability problem.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use of OneDrive cloud storage for access files anywhere, back up and protect, share and collaborate.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House keeping your Microsoft account storage regularly. (Mailbox and OneDrive each have 15GB storage space.)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2CDA531-3D15-4C16-8656-A16ABF5C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055" y="5399743"/>
            <a:ext cx="890999" cy="890999"/>
          </a:xfrm>
          <a:prstGeom prst="rect">
            <a:avLst/>
          </a:prstGeom>
        </p:spPr>
      </p:pic>
      <p:pic>
        <p:nvPicPr>
          <p:cNvPr id="8" name="Picture 7" descr="A picture containing drawing, hat&#10;&#10;Description automatically generated">
            <a:extLst>
              <a:ext uri="{FF2B5EF4-FFF2-40B4-BE49-F238E27FC236}">
                <a16:creationId xmlns:a16="http://schemas.microsoft.com/office/drawing/2014/main" id="{31379498-E736-4578-A03F-8A14BD7CF8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576" y="5399743"/>
            <a:ext cx="890999" cy="82929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482566D-6B04-47B7-9732-39EB6080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61" y="1390431"/>
            <a:ext cx="7413813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Microsoft 365</a:t>
            </a:r>
          </a:p>
        </p:txBody>
      </p:sp>
    </p:spTree>
    <p:extLst>
      <p:ext uri="{BB962C8B-B14F-4D97-AF65-F5344CB8AC3E}">
        <p14:creationId xmlns:p14="http://schemas.microsoft.com/office/powerpoint/2010/main" val="388749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8"/>
            <a:ext cx="10515600" cy="43511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 account is the basis for all IT facilities and web systems in Tung Wah College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Users must comply with Acceptable Use Policy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https://www.twc.edu.hk/itso</a:t>
            </a:r>
            <a:endParaRPr lang="en-US" dirty="0">
              <a:solidFill>
                <a:schemeClr val="accent1"/>
              </a:solidFill>
            </a:endParaRP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About ITSO -&gt; Policies, Forms and Procedures</a:t>
            </a:r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not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 password with 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anyone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write down your password in email </a:t>
            </a:r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password regularly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https://twcweb.twc.edu.hk/changepass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66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4A4B81-DC7B-43D1-8563-2A7A516AF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533" y="1014013"/>
            <a:ext cx="6271513" cy="56484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0E5BE6B-77D9-4BAF-AE66-8DD207F59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78" y="1672166"/>
            <a:ext cx="4618590" cy="126576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Other Student Systems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C8D50E4-1E55-4362-9D31-AEF1F326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53" y="3177266"/>
            <a:ext cx="4418305" cy="247503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Student Locker System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Room Booking System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e-Portfolio System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Community Service Programme System</a:t>
            </a:r>
          </a:p>
        </p:txBody>
      </p:sp>
    </p:spTree>
    <p:extLst>
      <p:ext uri="{BB962C8B-B14F-4D97-AF65-F5344CB8AC3E}">
        <p14:creationId xmlns:p14="http://schemas.microsoft.com/office/powerpoint/2010/main" val="170035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B8FAA4-7EAA-4BE0-BB69-F0C91F875022}"/>
              </a:ext>
            </a:extLst>
          </p:cNvPr>
          <p:cNvSpPr/>
          <p:nvPr/>
        </p:nvSpPr>
        <p:spPr>
          <a:xfrm>
            <a:off x="-2" y="1428844"/>
            <a:ext cx="58276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Notebook Ownership Program 2024</a:t>
            </a:r>
          </a:p>
          <a:p>
            <a:pPr algn="ctr"/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Students, Staff and Alumni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C9FE0-F394-1940-E0C4-7EBC03BC4F93}"/>
              </a:ext>
            </a:extLst>
          </p:cNvPr>
          <p:cNvSpPr txBox="1"/>
          <p:nvPr/>
        </p:nvSpPr>
        <p:spPr>
          <a:xfrm>
            <a:off x="1" y="5090602"/>
            <a:ext cx="582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Ordering Date: </a:t>
            </a:r>
            <a:r>
              <a:rPr lang="en-US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Aug 2024 – 31 Oct 2024</a:t>
            </a:r>
            <a:endParaRPr lang="en-HK" sz="16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53B45-E94C-A02D-C893-BA52868C00B0}"/>
              </a:ext>
            </a:extLst>
          </p:cNvPr>
          <p:cNvSpPr txBox="1"/>
          <p:nvPr/>
        </p:nvSpPr>
        <p:spPr>
          <a:xfrm>
            <a:off x="0" y="6278188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https://www.twc.edu.hk/en/Administration_Units/itso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02F7E-0C15-F8F2-D1A6-D1E54EA6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643" y="1124518"/>
            <a:ext cx="5713510" cy="4978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CF11C7-EF2A-7ABE-76B6-B3C083275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844" y="3429000"/>
            <a:ext cx="1303950" cy="12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60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CCBD62F-946C-477B-9203-1F57CE394CCD}"/>
              </a:ext>
            </a:extLst>
          </p:cNvPr>
          <p:cNvSpPr txBox="1"/>
          <p:nvPr/>
        </p:nvSpPr>
        <p:spPr>
          <a:xfrm>
            <a:off x="468572" y="3661981"/>
            <a:ext cx="2521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43971-6668-B7D0-0C44-01B19D49D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74" y="1292898"/>
            <a:ext cx="8018291" cy="5384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09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DC6E1C-AC96-4D69-B507-00DD9CEFC48E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6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127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Update Mobile &amp; Personal email in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PowerCampus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8"/>
            <a:ext cx="10515600" cy="405593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help to update your mobile and personal email address in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PowerCampus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Login </a:t>
            </a:r>
            <a:r>
              <a:rPr lang="en-US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https://selfservice.twc.edu.hk</a:t>
            </a:r>
            <a:endParaRPr lang="en-US" sz="2000" dirty="0">
              <a:solidFill>
                <a:schemeClr val="accent1"/>
              </a:solidFill>
            </a:endParaRP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 to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 Profile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Information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Update your personal information particularly your mobile and personal email address.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will be useful for various activities in the College in your study life.</a:t>
            </a:r>
          </a:p>
        </p:txBody>
      </p:sp>
    </p:spTree>
    <p:extLst>
      <p:ext uri="{BB962C8B-B14F-4D97-AF65-F5344CB8AC3E}">
        <p14:creationId xmlns:p14="http://schemas.microsoft.com/office/powerpoint/2010/main" val="44221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8"/>
            <a:ext cx="6932118" cy="43511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Enhance the protection of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Microsoft Office 365 account even if the password is compromised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Detail setup guide will be provided and can be found in TWC website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https://www.twc.edu.hk/itso</a:t>
            </a:r>
            <a:endParaRPr lang="en-US" dirty="0">
              <a:solidFill>
                <a:schemeClr val="accent1"/>
              </a:solidFill>
            </a:endParaRP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&amp; Support -&gt; Multifactor Authentication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A99FEA-DCBD-4A90-A58C-507ABA185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946" y="3884700"/>
            <a:ext cx="4615724" cy="24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Authentication Methods 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9" y="2155088"/>
            <a:ext cx="6388654" cy="43511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the “Authenticator app” for the primary authentication method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the Internet and it is convenient while traveling overseas.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Input your mobile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number as an alternative method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case your phone is lost or damaged, need to change the authentication method… etc.  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400" dirty="0">
                <a:solidFill>
                  <a:srgbClr val="002060"/>
                </a:solidFill>
              </a:rPr>
              <a:t>How to Change the Authentication Methods?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Login to Microsoft 365 account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Select “View Account” -&gt; “Security Info”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D12619-1C30-EDB2-6ADA-F2EECB4549BC}"/>
              </a:ext>
            </a:extLst>
          </p:cNvPr>
          <p:cNvGrpSpPr/>
          <p:nvPr/>
        </p:nvGrpSpPr>
        <p:grpSpPr>
          <a:xfrm>
            <a:off x="8077325" y="2031167"/>
            <a:ext cx="3819813" cy="4012033"/>
            <a:chOff x="8207159" y="2246242"/>
            <a:chExt cx="3735407" cy="4190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CC1673-5A75-C135-BD59-7535DC02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7159" y="2246242"/>
              <a:ext cx="3735407" cy="419069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96704B-2E0B-835C-A82E-DBAD0638567C}"/>
                </a:ext>
              </a:extLst>
            </p:cNvPr>
            <p:cNvSpPr/>
            <p:nvPr/>
          </p:nvSpPr>
          <p:spPr>
            <a:xfrm>
              <a:off x="8414425" y="2894260"/>
              <a:ext cx="807395" cy="189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pic>
        <p:nvPicPr>
          <p:cNvPr id="9" name="Picture 8" descr="A blue logo with a person in the middle&#10;&#10;Description automatically generated">
            <a:extLst>
              <a:ext uri="{FF2B5EF4-FFF2-40B4-BE49-F238E27FC236}">
                <a16:creationId xmlns:a16="http://schemas.microsoft.com/office/drawing/2014/main" id="{A8F67FE2-7EE4-9B1B-7683-74400257B5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70" y="2188257"/>
            <a:ext cx="760215" cy="76021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98EC4B9-39CA-AFAD-B318-E0164BEF4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270" y="5528285"/>
            <a:ext cx="2067298" cy="11410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2DD02F-A1AA-B321-268C-CB1F89DFA357}"/>
              </a:ext>
            </a:extLst>
          </p:cNvPr>
          <p:cNvSpPr/>
          <p:nvPr/>
        </p:nvSpPr>
        <p:spPr>
          <a:xfrm>
            <a:off x="7658367" y="5195866"/>
            <a:ext cx="590782" cy="1818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9248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8"/>
            <a:ext cx="10515600" cy="4351104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 is the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official channel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communication in TWC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check your email everyday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student email for all College related communication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NOT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your personal email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important information which affect your College life here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69D5D93-5DA6-4E5E-ABEC-7DF728371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886" y="4827689"/>
            <a:ext cx="884582" cy="884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21070-B3CD-4A03-B95E-69A50F458C46}"/>
              </a:ext>
            </a:extLst>
          </p:cNvPr>
          <p:cNvSpPr txBox="1"/>
          <p:nvPr/>
        </p:nvSpPr>
        <p:spPr>
          <a:xfrm>
            <a:off x="2441961" y="4946814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Microsoft Outlook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the only supported client for Windows, MacOS, iOS,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iPadOS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Android</a:t>
            </a:r>
          </a:p>
        </p:txBody>
      </p:sp>
    </p:spTree>
    <p:extLst>
      <p:ext uri="{BB962C8B-B14F-4D97-AF65-F5344CB8AC3E}">
        <p14:creationId xmlns:p14="http://schemas.microsoft.com/office/powerpoint/2010/main" val="149289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  <a:t>Beware of Phishing Emails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8"/>
            <a:ext cx="10364720" cy="4351104"/>
          </a:xfrm>
        </p:spPr>
        <p:txBody>
          <a:bodyPr>
            <a:normAutofit lnSpcReduction="10000"/>
          </a:bodyPr>
          <a:lstStyle/>
          <a:p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Training materials can be found In the TWC website ITSO Help and Support section</a:t>
            </a:r>
          </a:p>
          <a:p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Topics includes:</a:t>
            </a:r>
            <a:endParaRPr lang="en-HK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HK" sz="2000" dirty="0"/>
              <a:t>1.	How to spot phishing e-mails?</a:t>
            </a:r>
          </a:p>
          <a:p>
            <a:pPr marL="457200" lvl="1" indent="0">
              <a:buNone/>
            </a:pP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應對釣魚電郵基本功</a:t>
            </a:r>
            <a:endParaRPr lang="en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buNone/>
            </a:pPr>
            <a:r>
              <a:rPr lang="en-HK" sz="2000" dirty="0"/>
              <a:t>2.	Exposing Phishing websites</a:t>
            </a:r>
          </a:p>
          <a:p>
            <a:pPr marL="457200" lvl="1" indent="0">
              <a:buNone/>
            </a:pP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識破釣魚網站</a:t>
            </a:r>
            <a:endParaRPr lang="en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buNone/>
            </a:pPr>
            <a:r>
              <a:rPr lang="en-HK" sz="2000" dirty="0"/>
              <a:t>3.	Beware of Virus or Malware Attacks</a:t>
            </a:r>
          </a:p>
          <a:p>
            <a:pPr marL="457200" lvl="1" indent="0">
              <a:buNone/>
            </a:pP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慎防電腦病毒攻擊</a:t>
            </a:r>
            <a:r>
              <a:rPr lang="en-HK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457200" lvl="1" indent="0">
              <a:buNone/>
            </a:pPr>
            <a:r>
              <a:rPr lang="en-HK" sz="2000" dirty="0"/>
              <a:t>4.	Beware of Business E-mail Compromise</a:t>
            </a:r>
          </a:p>
          <a:p>
            <a:pPr marL="457200" lvl="1" indent="0">
              <a:buNone/>
            </a:pP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商務電郵詐騙勿上當</a:t>
            </a:r>
            <a:endParaRPr lang="en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 Phishing scams</a:t>
            </a:r>
          </a:p>
        </p:txBody>
      </p:sp>
      <p:pic>
        <p:nvPicPr>
          <p:cNvPr id="5" name="Picture 4" descr="A fishing hook with a mail and envelope&#10;&#10;Description automatically generated">
            <a:extLst>
              <a:ext uri="{FF2B5EF4-FFF2-40B4-BE49-F238E27FC236}">
                <a16:creationId xmlns:a16="http://schemas.microsoft.com/office/drawing/2014/main" id="{06FF8607-A533-C8CD-6A10-B10AD75C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111" y="2945073"/>
            <a:ext cx="5278348" cy="2771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32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319846"/>
            <a:ext cx="10515600" cy="71132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55088"/>
            <a:ext cx="10410672" cy="43511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Account Lockout 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account will be locked after 5 failure attempts to enter a correct password. The lockout time is </a:t>
            </a:r>
            <a:r>
              <a:rPr lang="en-US" sz="2400" dirty="0">
                <a:solidFill>
                  <a:srgbClr val="FF0000"/>
                </a:solidFill>
              </a:rPr>
              <a:t>15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minutes.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Password 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 to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TWC website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Students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</a:p>
          <a:p>
            <a:pPr marL="690563" lvl="1" indent="0">
              <a:buNone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Technology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90563" lvl="1" indent="0">
              <a:buNone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TWC Online Password Management System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Lost Password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contact ITSO at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itso@twc.edu.hk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Self Reset Password System</a:t>
            </a:r>
          </a:p>
          <a:p>
            <a:pPr marL="684213" lvl="1" indent="0">
              <a:buNone/>
            </a:pPr>
            <a:r>
              <a:rPr lang="en-US" sz="20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https://www.twc.edu.hk/stu_reset_pwd/</a:t>
            </a:r>
            <a:endParaRPr lang="en-US" sz="20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sz="2000" i="1" dirty="0"/>
          </a:p>
          <a:p>
            <a:pPr lvl="1"/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1B0A4-F0BD-419A-B0C8-DC8209621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67" y="2912391"/>
            <a:ext cx="5128581" cy="37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95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7DB0F6093FC4D8139EC60FAEFF745" ma:contentTypeVersion="18" ma:contentTypeDescription="Create a new document." ma:contentTypeScope="" ma:versionID="0ac94fb08680ea881c0ddd7ba34a5d62">
  <xsd:schema xmlns:xsd="http://www.w3.org/2001/XMLSchema" xmlns:xs="http://www.w3.org/2001/XMLSchema" xmlns:p="http://schemas.microsoft.com/office/2006/metadata/properties" xmlns:ns2="8626ffeb-6034-41ba-bfa4-1908675a2237" xmlns:ns3="a9fb8fdc-6900-40ad-b890-a18268eb889b" targetNamespace="http://schemas.microsoft.com/office/2006/metadata/properties" ma:root="true" ma:fieldsID="b3fa22835be7c6319f874a152dbc6fe4" ns2:_="" ns3:_="">
    <xsd:import namespace="8626ffeb-6034-41ba-bfa4-1908675a2237"/>
    <xsd:import namespace="a9fb8fdc-6900-40ad-b890-a18268eb8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6ffeb-6034-41ba-bfa4-1908675a2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757b0a-27c7-4c5c-86d7-8bd15318f5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fb8fdc-6900-40ad-b890-a18268eb8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e49f8e5-cb57-40b7-a054-6343af0628ba}" ma:internalName="TaxCatchAll" ma:showField="CatchAllData" ma:web="a9fb8fdc-6900-40ad-b890-a18268eb88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2C7A1B-65F8-459F-A7C1-639062D316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0110E7-7300-49C3-B86D-B71A4FEC46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26ffeb-6034-41ba-bfa4-1908675a2237"/>
    <ds:schemaRef ds:uri="a9fb8fdc-6900-40ad-b890-a18268eb8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5800</TotalTime>
  <Words>1376</Words>
  <Application>Microsoft Office PowerPoint</Application>
  <PresentationFormat>Widescreen</PresentationFormat>
  <Paragraphs>210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Microsoft JhengHei</vt:lpstr>
      <vt:lpstr>Arial</vt:lpstr>
      <vt:lpstr>Calibri</vt:lpstr>
      <vt:lpstr>Calibri Light</vt:lpstr>
      <vt:lpstr>Wingdings</vt:lpstr>
      <vt:lpstr>Office Theme</vt:lpstr>
      <vt:lpstr>Student Orientation 2024</vt:lpstr>
      <vt:lpstr>Important Message</vt:lpstr>
      <vt:lpstr>Computer Account</vt:lpstr>
      <vt:lpstr>Update Mobile &amp; Personal email in PowerCampus</vt:lpstr>
      <vt:lpstr>Multifactor Authentication</vt:lpstr>
      <vt:lpstr>Authentication Methods Suggestion</vt:lpstr>
      <vt:lpstr>Email Communication</vt:lpstr>
      <vt:lpstr>Beware of Phishing Emails</vt:lpstr>
      <vt:lpstr>Password Issues</vt:lpstr>
      <vt:lpstr>Get the Latest Information from TWC Website</vt:lpstr>
      <vt:lpstr>Teaching &amp;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Blackboard Assignment </vt:lpstr>
      <vt:lpstr>Turnitin Assignment </vt:lpstr>
      <vt:lpstr>Turnitin Assignment</vt:lpstr>
      <vt:lpstr>PowerPoint Presentation</vt:lpstr>
      <vt:lpstr>Blackboard Learn Mobile App</vt:lpstr>
      <vt:lpstr>TWC ChatGPT Portal Services</vt:lpstr>
      <vt:lpstr>IT Facilities &amp; Services</vt:lpstr>
      <vt:lpstr>PowerPoint Presentation</vt:lpstr>
      <vt:lpstr>PowerPoint Presentation</vt:lpstr>
      <vt:lpstr>PowerPoint Presentation</vt:lpstr>
      <vt:lpstr>PowerPoint Presentation</vt:lpstr>
      <vt:lpstr>Wi-Fi Service</vt:lpstr>
      <vt:lpstr>Microsoft 365</vt:lpstr>
      <vt:lpstr>Other Student Systems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vtcomms2</dc:creator>
  <cp:lastModifiedBy>Lewis CHEUNG (ITSO)</cp:lastModifiedBy>
  <cp:revision>118</cp:revision>
  <cp:lastPrinted>2021-02-09T10:00:40Z</cp:lastPrinted>
  <dcterms:created xsi:type="dcterms:W3CDTF">2020-12-21T08:26:19Z</dcterms:created>
  <dcterms:modified xsi:type="dcterms:W3CDTF">2024-08-23T03:56:45Z</dcterms:modified>
</cp:coreProperties>
</file>